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DB08610-BA9A-4C59-9249-A57FB38579D3}" type="datetimeFigureOut">
              <a:rPr lang="da-DK"/>
              <a:pPr>
                <a:defRPr/>
              </a:pPr>
              <a:t>10-01-2024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2B286A-BBFB-4E70-81A8-E9537F0473B0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5250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C5842E-F26D-4A03-B9A2-9DEB85A2F904}" type="datetimeFigureOut">
              <a:rPr lang="da-DK"/>
              <a:pPr>
                <a:defRPr/>
              </a:pPr>
              <a:t>10-01-2024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689535-10CC-46FC-AE77-156100BCDBD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84112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9CB6940-D599-4569-983F-38EB042F3274}" type="datetimeFigureOut">
              <a:rPr lang="da-DK"/>
              <a:pPr>
                <a:defRPr/>
              </a:pPr>
              <a:t>10-01-2024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F47783-F541-452A-900D-4468555066C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53076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BD8EEF-01A7-47B9-8EA1-CFC3AB15FFEE}" type="datetimeFigureOut">
              <a:rPr lang="da-DK"/>
              <a:pPr>
                <a:defRPr/>
              </a:pPr>
              <a:t>10-01-2024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D5DD34C-70B1-4924-91C9-5D4D94776F3C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8278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FB78751-8596-4946-BCC6-E93DBF8B8A2C}" type="datetimeFigureOut">
              <a:rPr lang="da-DK"/>
              <a:pPr>
                <a:defRPr/>
              </a:pPr>
              <a:t>10-01-2024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FA4FC4-21D9-4974-BEA6-7F40628F2098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9100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E752518-64BA-4AA3-A48F-AE70786C73BB}" type="datetimeFigureOut">
              <a:rPr lang="da-DK"/>
              <a:pPr>
                <a:defRPr/>
              </a:pPr>
              <a:t>10-01-2024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DFC6C0C-77A7-4476-9C99-C6118A90606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13164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E26DFD9-7DFA-4C84-92A9-185F96A43B80}" type="datetimeFigureOut">
              <a:rPr lang="da-DK"/>
              <a:pPr>
                <a:defRPr/>
              </a:pPr>
              <a:t>10-01-2024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B82542-F0D8-45DA-BB75-4BEFD996886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293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B23912-5D1A-4E42-A0DA-10CBD1FF371D}" type="datetimeFigureOut">
              <a:rPr lang="da-DK"/>
              <a:pPr>
                <a:defRPr/>
              </a:pPr>
              <a:t>10-01-2024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9995FE3-92D8-4FED-978E-3D5EA25E8CB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64698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E17C6D4-F1FC-47DF-859C-BE7CCD1BF45F}" type="datetimeFigureOut">
              <a:rPr lang="da-DK"/>
              <a:pPr>
                <a:defRPr/>
              </a:pPr>
              <a:t>10-01-2024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31AF4A-EB42-44CB-88F5-9B28198BE020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04332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70322D-96B8-4756-A687-5807603A5B1A}" type="datetimeFigureOut">
              <a:rPr lang="da-DK"/>
              <a:pPr>
                <a:defRPr/>
              </a:pPr>
              <a:t>10-01-2024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0E5415-8848-4CBE-A41E-1B42EDBC47EB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1342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269676-070B-4E18-A336-19A5AD570F6F}" type="datetimeFigureOut">
              <a:rPr lang="da-DK"/>
              <a:pPr>
                <a:defRPr/>
              </a:pPr>
              <a:t>10-01-2024</a:t>
            </a:fld>
            <a:endParaRPr lang="da-DK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A88BFF0-9918-4B5C-B29D-14D44AB80228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558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i master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  <a:endParaRPr lang="en-US" altLang="da-DK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A05DDA-75BF-4D9C-9907-A38F3D938D31}" type="slidenum">
              <a:rPr lang="da-DK" altLang="da-DK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a-DK" altLang="da-DK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7D0E712-2109-479A-ADD3-4DFE807753AA}" type="datetimeFigureOut">
              <a:rPr lang="da-DK"/>
              <a:pPr>
                <a:defRPr/>
              </a:pPr>
              <a:t>10-01-2024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582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941513" y="26035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altLang="da-DK" sz="3200" dirty="0">
                <a:solidFill>
                  <a:schemeClr val="tx1"/>
                </a:solidFill>
              </a:rPr>
              <a:t>Organisationsplan CBR</a:t>
            </a:r>
          </a:p>
        </p:txBody>
      </p:sp>
      <p:sp>
        <p:nvSpPr>
          <p:cNvPr id="2052" name="Rectangle 16"/>
          <p:cNvSpPr>
            <a:spLocks noChangeArrowheads="1"/>
          </p:cNvSpPr>
          <p:nvPr/>
        </p:nvSpPr>
        <p:spPr bwMode="auto">
          <a:xfrm>
            <a:off x="2478089" y="2060576"/>
            <a:ext cx="1800225" cy="41068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457200">
              <a:defRPr/>
            </a:pPr>
            <a:endParaRPr lang="da-DK">
              <a:solidFill>
                <a:srgbClr val="2F2B20"/>
              </a:solidFill>
              <a:cs typeface="Arial" panose="020B0604020202020204" pitchFamily="34" charset="0"/>
            </a:endParaRPr>
          </a:p>
        </p:txBody>
      </p:sp>
      <p:sp>
        <p:nvSpPr>
          <p:cNvPr id="2053" name="Rectangle 17"/>
          <p:cNvSpPr>
            <a:spLocks noChangeArrowheads="1"/>
          </p:cNvSpPr>
          <p:nvPr/>
        </p:nvSpPr>
        <p:spPr bwMode="auto">
          <a:xfrm>
            <a:off x="4760914" y="2044701"/>
            <a:ext cx="2160587" cy="4105275"/>
          </a:xfrm>
          <a:prstGeom prst="rect">
            <a:avLst/>
          </a:prstGeom>
          <a:solidFill>
            <a:srgbClr val="439CA3"/>
          </a:solidFill>
          <a:ln w="28575" algn="ctr">
            <a:solidFill>
              <a:srgbClr val="777777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457200" eaLnBrk="1" hangingPunct="1">
              <a:defRPr/>
            </a:pPr>
            <a:endParaRPr lang="da-DK" altLang="da-DK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054" name="Rectangle 18"/>
          <p:cNvSpPr>
            <a:spLocks noChangeArrowheads="1"/>
          </p:cNvSpPr>
          <p:nvPr/>
        </p:nvSpPr>
        <p:spPr bwMode="auto">
          <a:xfrm>
            <a:off x="7464425" y="2060576"/>
            <a:ext cx="2089150" cy="4105275"/>
          </a:xfrm>
          <a:prstGeom prst="rect">
            <a:avLst/>
          </a:prstGeom>
          <a:solidFill>
            <a:srgbClr val="78A200"/>
          </a:solidFill>
          <a:ln w="28575" algn="ctr">
            <a:solidFill>
              <a:srgbClr val="777777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457200" eaLnBrk="1" hangingPunct="1">
              <a:defRPr/>
            </a:pPr>
            <a:endParaRPr lang="da-DK" altLang="da-DK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055" name="Rectangle 19"/>
          <p:cNvSpPr>
            <a:spLocks noChangeArrowheads="1"/>
          </p:cNvSpPr>
          <p:nvPr/>
        </p:nvSpPr>
        <p:spPr bwMode="auto">
          <a:xfrm>
            <a:off x="2470151" y="2044700"/>
            <a:ext cx="7083425" cy="863600"/>
          </a:xfrm>
          <a:prstGeom prst="rect">
            <a:avLst/>
          </a:prstGeom>
          <a:noFill/>
          <a:ln w="2857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endParaRPr lang="da-DK" altLang="da-DK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056" name="Rectangle 20"/>
          <p:cNvSpPr>
            <a:spLocks noChangeArrowheads="1"/>
          </p:cNvSpPr>
          <p:nvPr/>
        </p:nvSpPr>
        <p:spPr bwMode="auto">
          <a:xfrm>
            <a:off x="2493964" y="5589588"/>
            <a:ext cx="7058025" cy="582612"/>
          </a:xfrm>
          <a:prstGeom prst="rect">
            <a:avLst/>
          </a:prstGeom>
          <a:noFill/>
          <a:ln w="2857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endParaRPr lang="da-DK" altLang="da-DK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057" name="Text Box 21"/>
          <p:cNvSpPr txBox="1">
            <a:spLocks noChangeArrowheads="1"/>
          </p:cNvSpPr>
          <p:nvPr/>
        </p:nvSpPr>
        <p:spPr bwMode="auto">
          <a:xfrm>
            <a:off x="4079876" y="2492375"/>
            <a:ext cx="44291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r>
              <a:rPr lang="da-DK" sz="2000" dirty="0">
                <a:solidFill>
                  <a:srgbClr val="C89F5D">
                    <a:lumMod val="25000"/>
                  </a:srgbClr>
                </a:solidFill>
                <a:cs typeface="Arial" panose="020B0604020202020204" pitchFamily="34" charset="0"/>
              </a:rPr>
              <a:t>Virksomhedsrettede tilbud</a:t>
            </a:r>
          </a:p>
        </p:txBody>
      </p:sp>
      <p:sp>
        <p:nvSpPr>
          <p:cNvPr id="2058" name="Text Box 23"/>
          <p:cNvSpPr txBox="1">
            <a:spLocks noChangeArrowheads="1"/>
          </p:cNvSpPr>
          <p:nvPr/>
        </p:nvSpPr>
        <p:spPr bwMode="auto">
          <a:xfrm>
            <a:off x="3970338" y="5680075"/>
            <a:ext cx="4445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r>
              <a:rPr lang="da-DK" sz="2000" dirty="0" err="1">
                <a:solidFill>
                  <a:srgbClr val="C89F5D">
                    <a:lumMod val="25000"/>
                  </a:srgbClr>
                </a:solidFill>
                <a:cs typeface="Arial" panose="020B0604020202020204" pitchFamily="34" charset="0"/>
              </a:rPr>
              <a:t>Mestrings</a:t>
            </a:r>
            <a:r>
              <a:rPr lang="da-DK" sz="2000" dirty="0">
                <a:solidFill>
                  <a:srgbClr val="C89F5D">
                    <a:lumMod val="25000"/>
                  </a:srgbClr>
                </a:solidFill>
                <a:cs typeface="Arial" panose="020B0604020202020204" pitchFamily="34" charset="0"/>
              </a:rPr>
              <a:t>- og udviklingstilbud</a:t>
            </a:r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2640013" y="2133600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r>
              <a:rPr lang="da-DK" altLang="da-DK">
                <a:solidFill>
                  <a:srgbClr val="2F2B20"/>
                </a:solidFill>
                <a:cs typeface="Arial" panose="020B0604020202020204" pitchFamily="34" charset="0"/>
              </a:rPr>
              <a:t>Jobcenteropgaver - Aftalebaserede</a:t>
            </a:r>
          </a:p>
        </p:txBody>
      </p:sp>
      <p:sp>
        <p:nvSpPr>
          <p:cNvPr id="2060" name="Text Box 25"/>
          <p:cNvSpPr txBox="1">
            <a:spLocks noChangeArrowheads="1"/>
          </p:cNvSpPr>
          <p:nvPr/>
        </p:nvSpPr>
        <p:spPr bwMode="auto">
          <a:xfrm>
            <a:off x="4911725" y="2128838"/>
            <a:ext cx="19764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r>
              <a:rPr lang="da-DK" altLang="da-DK" dirty="0">
                <a:solidFill>
                  <a:srgbClr val="2F2B20"/>
                </a:solidFill>
                <a:cs typeface="Arial" panose="020B0604020202020204" pitchFamily="34" charset="0"/>
              </a:rPr>
              <a:t>Kontraktopgaver, projekter, IDV</a:t>
            </a:r>
          </a:p>
        </p:txBody>
      </p:sp>
      <p:sp>
        <p:nvSpPr>
          <p:cNvPr id="284698" name="Text Box 26"/>
          <p:cNvSpPr txBox="1">
            <a:spLocks noChangeArrowheads="1"/>
          </p:cNvSpPr>
          <p:nvPr/>
        </p:nvSpPr>
        <p:spPr bwMode="auto">
          <a:xfrm>
            <a:off x="7751764" y="2133601"/>
            <a:ext cx="17287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57200">
              <a:defRPr/>
            </a:pPr>
            <a:r>
              <a:rPr lang="da-DK" sz="1200" b="1" dirty="0">
                <a:solidFill>
                  <a:srgbClr val="2F2B20"/>
                </a:solidFill>
                <a:cs typeface="Arial" panose="020B0604020202020204" pitchFamily="34" charset="0"/>
              </a:rPr>
              <a:t>Beskyttet beskæftigelse</a:t>
            </a:r>
          </a:p>
          <a:p>
            <a:pPr defTabSz="457200">
              <a:defRPr/>
            </a:pPr>
            <a:r>
              <a:rPr lang="da-DK" sz="1200" b="1" dirty="0">
                <a:solidFill>
                  <a:srgbClr val="2F2B20"/>
                </a:solidFill>
                <a:cs typeface="Arial" panose="020B0604020202020204" pitchFamily="34" charset="0"/>
              </a:rPr>
              <a:t>Intern/ ekstern § 103 </a:t>
            </a:r>
          </a:p>
        </p:txBody>
      </p:sp>
      <p:sp>
        <p:nvSpPr>
          <p:cNvPr id="2062" name="Text Box 28"/>
          <p:cNvSpPr txBox="1">
            <a:spLocks noChangeArrowheads="1"/>
          </p:cNvSpPr>
          <p:nvPr/>
        </p:nvSpPr>
        <p:spPr bwMode="auto">
          <a:xfrm rot="-5400000">
            <a:off x="6745288" y="3887402"/>
            <a:ext cx="18732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r>
              <a:rPr lang="da-DK" altLang="da-DK">
                <a:solidFill>
                  <a:srgbClr val="2F2B20"/>
                </a:solidFill>
                <a:cs typeface="Arial" panose="020B0604020202020204" pitchFamily="34" charset="0"/>
              </a:rPr>
              <a:t>Maskinfabrik</a:t>
            </a:r>
          </a:p>
        </p:txBody>
      </p:sp>
      <p:sp>
        <p:nvSpPr>
          <p:cNvPr id="2063" name="Text Box 29"/>
          <p:cNvSpPr txBox="1">
            <a:spLocks noChangeArrowheads="1"/>
          </p:cNvSpPr>
          <p:nvPr/>
        </p:nvSpPr>
        <p:spPr bwMode="auto">
          <a:xfrm>
            <a:off x="8401050" y="3706814"/>
            <a:ext cx="11509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endParaRPr lang="da-DK" altLang="da-DK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064" name="Line 30"/>
          <p:cNvSpPr>
            <a:spLocks noChangeShapeType="1"/>
          </p:cNvSpPr>
          <p:nvPr/>
        </p:nvSpPr>
        <p:spPr bwMode="auto">
          <a:xfrm>
            <a:off x="4079875" y="2492375"/>
            <a:ext cx="0" cy="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>
              <a:defRPr/>
            </a:pPr>
            <a:endParaRPr lang="da-DK">
              <a:solidFill>
                <a:srgbClr val="2F2B20"/>
              </a:solidFill>
              <a:cs typeface="Arial" panose="020B0604020202020204" pitchFamily="34" charset="0"/>
            </a:endParaRPr>
          </a:p>
        </p:txBody>
      </p:sp>
      <p:sp>
        <p:nvSpPr>
          <p:cNvPr id="2065" name="Text Box 32"/>
          <p:cNvSpPr txBox="1">
            <a:spLocks noChangeArrowheads="1"/>
          </p:cNvSpPr>
          <p:nvPr/>
        </p:nvSpPr>
        <p:spPr bwMode="auto">
          <a:xfrm rot="-5400000">
            <a:off x="2814916" y="3397251"/>
            <a:ext cx="36933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endParaRPr lang="da-DK" altLang="da-DK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066" name="Text Box 34"/>
          <p:cNvSpPr txBox="1">
            <a:spLocks noChangeArrowheads="1"/>
          </p:cNvSpPr>
          <p:nvPr/>
        </p:nvSpPr>
        <p:spPr bwMode="auto">
          <a:xfrm rot="4883420" flipV="1">
            <a:off x="2718078" y="3863975"/>
            <a:ext cx="36933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endParaRPr lang="da-DK" altLang="da-DK">
              <a:solidFill>
                <a:srgbClr val="2F2B20"/>
              </a:solidFill>
              <a:cs typeface="Arial" panose="020B0604020202020204" pitchFamily="34" charset="0"/>
            </a:endParaRPr>
          </a:p>
        </p:txBody>
      </p:sp>
      <p:sp>
        <p:nvSpPr>
          <p:cNvPr id="2067" name="Text Box 35"/>
          <p:cNvSpPr txBox="1">
            <a:spLocks noChangeArrowheads="1"/>
          </p:cNvSpPr>
          <p:nvPr/>
        </p:nvSpPr>
        <p:spPr bwMode="auto">
          <a:xfrm flipH="1">
            <a:off x="2493963" y="2970214"/>
            <a:ext cx="18732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171450" indent="-171450" defTabSz="457200" eaLnBrk="1" hangingPunct="1">
              <a:buFont typeface="Arial" pitchFamily="34" charset="0"/>
              <a:buChar char="•"/>
              <a:defRPr/>
            </a:pPr>
            <a:r>
              <a:rPr lang="da-DK" altLang="da-DK" dirty="0">
                <a:solidFill>
                  <a:srgbClr val="2F2B20"/>
                </a:solidFill>
                <a:cs typeface="Arial" panose="020B0604020202020204" pitchFamily="34" charset="0"/>
              </a:rPr>
              <a:t>Job og udvikling</a:t>
            </a:r>
          </a:p>
          <a:p>
            <a:pPr defTabSz="457200" eaLnBrk="1" hangingPunct="1">
              <a:defRPr/>
            </a:pPr>
            <a:r>
              <a:rPr lang="da-DK" altLang="da-DK" dirty="0">
                <a:solidFill>
                  <a:srgbClr val="2F2B20"/>
                </a:solidFill>
                <a:cs typeface="Arial" panose="020B0604020202020204" pitchFamily="34" charset="0"/>
              </a:rPr>
              <a:t>	SDP/KTH/JAF</a:t>
            </a:r>
          </a:p>
          <a:p>
            <a:pPr marL="171450" indent="-171450" defTabSz="457200" eaLnBrk="1" hangingPunct="1">
              <a:buFont typeface="Arial" pitchFamily="34" charset="0"/>
              <a:buChar char="•"/>
              <a:defRPr/>
            </a:pPr>
            <a:r>
              <a:rPr lang="da-DK" altLang="da-DK" dirty="0">
                <a:solidFill>
                  <a:srgbClr val="2F2B20"/>
                </a:solidFill>
                <a:cs typeface="Arial" panose="020B0604020202020204" pitchFamily="34" charset="0"/>
              </a:rPr>
              <a:t>Ressourceforløb</a:t>
            </a:r>
          </a:p>
          <a:p>
            <a:pPr marL="171450" indent="-171450" defTabSz="457200" eaLnBrk="1" hangingPunct="1">
              <a:buFont typeface="Arial" pitchFamily="34" charset="0"/>
              <a:buChar char="•"/>
              <a:defRPr/>
            </a:pPr>
            <a:r>
              <a:rPr lang="da-DK" altLang="da-DK" dirty="0">
                <a:solidFill>
                  <a:srgbClr val="2F2B20"/>
                </a:solidFill>
                <a:cs typeface="Arial" panose="020B0604020202020204" pitchFamily="34" charset="0"/>
              </a:rPr>
              <a:t>Rådighedsforløb -åbent tilbud, Integration</a:t>
            </a:r>
          </a:p>
          <a:p>
            <a:pPr marL="171450" indent="-171450" defTabSz="457200" eaLnBrk="1" hangingPunct="1">
              <a:buFont typeface="Arial" pitchFamily="34" charset="0"/>
              <a:buChar char="•"/>
              <a:defRPr/>
            </a:pPr>
            <a:r>
              <a:rPr lang="da-DK" altLang="da-DK" dirty="0" err="1">
                <a:solidFill>
                  <a:srgbClr val="2F2B20"/>
                </a:solidFill>
                <a:cs typeface="Arial" panose="020B0604020202020204" pitchFamily="34" charset="0"/>
              </a:rPr>
              <a:t>Fleksforløb</a:t>
            </a:r>
            <a:endParaRPr lang="da-DK" altLang="da-DK" dirty="0">
              <a:solidFill>
                <a:srgbClr val="2F2B20"/>
              </a:solidFill>
              <a:cs typeface="Arial" panose="020B0604020202020204" pitchFamily="34" charset="0"/>
            </a:endParaRPr>
          </a:p>
          <a:p>
            <a:pPr marL="171450" indent="-171450" defTabSz="457200" eaLnBrk="1" hangingPunct="1">
              <a:buFont typeface="Arial" pitchFamily="34" charset="0"/>
              <a:buChar char="•"/>
              <a:defRPr/>
            </a:pPr>
            <a:r>
              <a:rPr lang="da-DK" altLang="da-DK" dirty="0">
                <a:solidFill>
                  <a:srgbClr val="2F2B20"/>
                </a:solidFill>
                <a:cs typeface="Arial" panose="020B0604020202020204" pitchFamily="34" charset="0"/>
              </a:rPr>
              <a:t>Særskilte mestringsforløb</a:t>
            </a:r>
          </a:p>
          <a:p>
            <a:pPr marL="171450" indent="-171450" defTabSz="457200" eaLnBrk="1" hangingPunct="1">
              <a:buFont typeface="Arial" pitchFamily="34" charset="0"/>
              <a:buChar char="•"/>
              <a:defRPr/>
            </a:pPr>
            <a:r>
              <a:rPr lang="da-DK" altLang="da-DK" dirty="0" err="1">
                <a:solidFill>
                  <a:srgbClr val="2F2B20"/>
                </a:solidFill>
                <a:cs typeface="Arial" panose="020B0604020202020204" pitchFamily="34" charset="0"/>
              </a:rPr>
              <a:t>Jobspot</a:t>
            </a:r>
            <a:endParaRPr lang="da-DK" altLang="da-DK" dirty="0">
              <a:solidFill>
                <a:srgbClr val="2F2B20"/>
              </a:solidFill>
              <a:cs typeface="Arial" panose="020B0604020202020204" pitchFamily="34" charset="0"/>
            </a:endParaRPr>
          </a:p>
          <a:p>
            <a:pPr defTabSz="457200" eaLnBrk="1" hangingPunct="1">
              <a:defRPr/>
            </a:pPr>
            <a:endParaRPr lang="da-DK" altLang="da-DK" dirty="0">
              <a:solidFill>
                <a:srgbClr val="2F2B20"/>
              </a:solidFill>
              <a:cs typeface="Arial" panose="020B0604020202020204" pitchFamily="34" charset="0"/>
            </a:endParaRPr>
          </a:p>
        </p:txBody>
      </p:sp>
      <p:sp>
        <p:nvSpPr>
          <p:cNvPr id="2068" name="Text Box 38"/>
          <p:cNvSpPr txBox="1">
            <a:spLocks noChangeArrowheads="1"/>
          </p:cNvSpPr>
          <p:nvPr/>
        </p:nvSpPr>
        <p:spPr bwMode="auto">
          <a:xfrm>
            <a:off x="4751388" y="2957513"/>
            <a:ext cx="2170112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171450" indent="-171450" defTabSz="457200" eaLnBrk="1" hangingPunct="1">
              <a:buFont typeface="Arial" pitchFamily="34" charset="0"/>
              <a:buChar char="•"/>
              <a:defRPr/>
            </a:pPr>
            <a:r>
              <a:rPr lang="da-DK" altLang="da-DK" sz="1100" dirty="0">
                <a:solidFill>
                  <a:srgbClr val="2F2B20"/>
                </a:solidFill>
                <a:cs typeface="Arial" panose="020B0604020202020204" pitchFamily="34" charset="0"/>
              </a:rPr>
              <a:t>Mentoropgaver</a:t>
            </a:r>
          </a:p>
          <a:p>
            <a:pPr defTabSz="457200" eaLnBrk="1" hangingPunct="1">
              <a:defRPr/>
            </a:pPr>
            <a:endParaRPr lang="da-DK" altLang="da-DK" sz="1100" dirty="0">
              <a:solidFill>
                <a:srgbClr val="2F2B20"/>
              </a:solidFill>
              <a:cs typeface="Arial" panose="020B0604020202020204" pitchFamily="34" charset="0"/>
            </a:endParaRPr>
          </a:p>
          <a:p>
            <a:pPr marL="171450" indent="-171450" defTabSz="457200" eaLnBrk="1" hangingPunct="1">
              <a:buFont typeface="Arial" pitchFamily="34" charset="0"/>
              <a:buChar char="•"/>
              <a:defRPr/>
            </a:pPr>
            <a:endParaRPr lang="da-DK" altLang="da-DK" sz="1100" dirty="0">
              <a:solidFill>
                <a:srgbClr val="2F2B20"/>
              </a:solidFill>
              <a:cs typeface="Arial" panose="020B0604020202020204" pitchFamily="34" charset="0"/>
            </a:endParaRPr>
          </a:p>
          <a:p>
            <a:pPr defTabSz="457200" eaLnBrk="1" hangingPunct="1">
              <a:defRPr/>
            </a:pPr>
            <a:endParaRPr lang="da-DK" altLang="da-DK" sz="1100" dirty="0">
              <a:solidFill>
                <a:srgbClr val="2F2B20"/>
              </a:solidFill>
              <a:cs typeface="Arial" panose="020B0604020202020204" pitchFamily="34" charset="0"/>
            </a:endParaRPr>
          </a:p>
          <a:p>
            <a:pPr defTabSz="457200" eaLnBrk="1" hangingPunct="1">
              <a:defRPr/>
            </a:pPr>
            <a:endParaRPr lang="da-DK" altLang="da-DK" sz="1000" dirty="0">
              <a:solidFill>
                <a:srgbClr val="2F2B20"/>
              </a:solidFill>
              <a:cs typeface="Arial" panose="020B0604020202020204" pitchFamily="34" charset="0"/>
            </a:endParaRPr>
          </a:p>
          <a:p>
            <a:pPr defTabSz="457200" eaLnBrk="1" hangingPunct="1">
              <a:defRPr/>
            </a:pPr>
            <a:endParaRPr lang="da-DK" altLang="da-DK" sz="1000" dirty="0">
              <a:solidFill>
                <a:srgbClr val="2F2B20"/>
              </a:solidFill>
              <a:cs typeface="Arial" panose="020B0604020202020204" pitchFamily="34" charset="0"/>
            </a:endParaRPr>
          </a:p>
          <a:p>
            <a:pPr defTabSz="457200" eaLnBrk="1" hangingPunct="1">
              <a:buFontTx/>
              <a:buChar char="•"/>
              <a:defRPr/>
            </a:pPr>
            <a:endParaRPr lang="da-DK" altLang="da-DK" sz="1000" dirty="0">
              <a:solidFill>
                <a:srgbClr val="2F2B20"/>
              </a:solidFill>
              <a:cs typeface="Arial" panose="020B0604020202020204" pitchFamily="34" charset="0"/>
            </a:endParaRPr>
          </a:p>
          <a:p>
            <a:pPr defTabSz="457200" eaLnBrk="1" hangingPunct="1">
              <a:defRPr/>
            </a:pPr>
            <a:endParaRPr lang="da-DK" altLang="da-DK" sz="1000" dirty="0">
              <a:solidFill>
                <a:srgbClr val="2F2B20"/>
              </a:solidFill>
              <a:cs typeface="Arial" panose="020B0604020202020204" pitchFamily="34" charset="0"/>
            </a:endParaRPr>
          </a:p>
          <a:p>
            <a:pPr defTabSz="457200" eaLnBrk="1" hangingPunct="1">
              <a:buFontTx/>
              <a:buChar char="•"/>
              <a:defRPr/>
            </a:pPr>
            <a:endParaRPr lang="da-DK" altLang="da-DK" sz="1000" dirty="0">
              <a:solidFill>
                <a:srgbClr val="2F2B20"/>
              </a:solidFill>
              <a:cs typeface="Arial" panose="020B0604020202020204" pitchFamily="34" charset="0"/>
            </a:endParaRPr>
          </a:p>
          <a:p>
            <a:pPr defTabSz="457200" eaLnBrk="1" hangingPunct="1">
              <a:buFontTx/>
              <a:buChar char="•"/>
              <a:defRPr/>
            </a:pPr>
            <a:endParaRPr lang="da-DK" altLang="da-DK" sz="1000" dirty="0">
              <a:solidFill>
                <a:srgbClr val="2F2B20"/>
              </a:solidFill>
              <a:cs typeface="Arial" panose="020B0604020202020204" pitchFamily="34" charset="0"/>
            </a:endParaRPr>
          </a:p>
          <a:p>
            <a:pPr defTabSz="457200" eaLnBrk="1" hangingPunct="1">
              <a:buFontTx/>
              <a:buChar char="•"/>
              <a:defRPr/>
            </a:pPr>
            <a:endParaRPr lang="da-DK" altLang="da-DK" sz="100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071" name="Rectangle 39"/>
          <p:cNvSpPr>
            <a:spLocks noChangeArrowheads="1"/>
          </p:cNvSpPr>
          <p:nvPr/>
        </p:nvSpPr>
        <p:spPr bwMode="auto">
          <a:xfrm>
            <a:off x="2640013" y="893764"/>
            <a:ext cx="3060700" cy="288925"/>
          </a:xfrm>
          <a:prstGeom prst="rect">
            <a:avLst/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457200">
              <a:defRPr/>
            </a:pPr>
            <a:r>
              <a:rPr lang="da-DK" dirty="0">
                <a:solidFill>
                  <a:srgbClr val="2F2B20"/>
                </a:solidFill>
                <a:cs typeface="Arial" panose="020B0604020202020204" pitchFamily="34" charset="0"/>
              </a:rPr>
              <a:t>Leder</a:t>
            </a:r>
          </a:p>
        </p:txBody>
      </p:sp>
      <p:sp>
        <p:nvSpPr>
          <p:cNvPr id="2070" name="Line 45"/>
          <p:cNvSpPr>
            <a:spLocks noChangeShapeType="1"/>
          </p:cNvSpPr>
          <p:nvPr/>
        </p:nvSpPr>
        <p:spPr bwMode="auto">
          <a:xfrm>
            <a:off x="7843839" y="2908301"/>
            <a:ext cx="15875" cy="2665413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>
              <a:defRPr/>
            </a:pPr>
            <a:endParaRPr lang="da-DK">
              <a:solidFill>
                <a:srgbClr val="2F2B20"/>
              </a:solidFill>
              <a:cs typeface="Arial" panose="020B0604020202020204" pitchFamily="34" charset="0"/>
            </a:endParaRPr>
          </a:p>
        </p:txBody>
      </p:sp>
      <p:sp>
        <p:nvSpPr>
          <p:cNvPr id="3" name="Line 46"/>
          <p:cNvSpPr>
            <a:spLocks noChangeShapeType="1"/>
          </p:cNvSpPr>
          <p:nvPr/>
        </p:nvSpPr>
        <p:spPr bwMode="auto">
          <a:xfrm>
            <a:off x="8183564" y="2933701"/>
            <a:ext cx="26987" cy="2640013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>
              <a:defRPr/>
            </a:pPr>
            <a:endParaRPr lang="da-DK">
              <a:solidFill>
                <a:srgbClr val="2F2B20"/>
              </a:solidFill>
              <a:cs typeface="Arial" panose="020B0604020202020204" pitchFamily="34" charset="0"/>
            </a:endParaRPr>
          </a:p>
        </p:txBody>
      </p:sp>
      <p:sp>
        <p:nvSpPr>
          <p:cNvPr id="2072" name="Line 47"/>
          <p:cNvSpPr>
            <a:spLocks noChangeShapeType="1"/>
          </p:cNvSpPr>
          <p:nvPr/>
        </p:nvSpPr>
        <p:spPr bwMode="auto">
          <a:xfrm>
            <a:off x="8656639" y="2944814"/>
            <a:ext cx="7937" cy="2644775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>
              <a:defRPr/>
            </a:pPr>
            <a:endParaRPr lang="da-DK">
              <a:solidFill>
                <a:srgbClr val="2F2B20"/>
              </a:solidFill>
              <a:cs typeface="Arial" panose="020B0604020202020204" pitchFamily="34" charset="0"/>
            </a:endParaRPr>
          </a:p>
        </p:txBody>
      </p:sp>
      <p:sp>
        <p:nvSpPr>
          <p:cNvPr id="2073" name="Text Box 48"/>
          <p:cNvSpPr txBox="1">
            <a:spLocks noChangeArrowheads="1"/>
          </p:cNvSpPr>
          <p:nvPr/>
        </p:nvSpPr>
        <p:spPr bwMode="auto">
          <a:xfrm>
            <a:off x="8667750" y="4746625"/>
            <a:ext cx="165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endParaRPr lang="da-DK" altLang="da-DK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074" name="Text Box 50"/>
          <p:cNvSpPr txBox="1">
            <a:spLocks noChangeArrowheads="1"/>
          </p:cNvSpPr>
          <p:nvPr/>
        </p:nvSpPr>
        <p:spPr bwMode="auto">
          <a:xfrm>
            <a:off x="8667750" y="496252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endParaRPr lang="da-DK" altLang="da-DK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075" name="Text Box 51"/>
          <p:cNvSpPr txBox="1">
            <a:spLocks noChangeArrowheads="1"/>
          </p:cNvSpPr>
          <p:nvPr/>
        </p:nvSpPr>
        <p:spPr bwMode="auto">
          <a:xfrm rot="16200000">
            <a:off x="7545388" y="4376738"/>
            <a:ext cx="91281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r>
              <a:rPr lang="da-DK" altLang="da-DK" dirty="0">
                <a:solidFill>
                  <a:srgbClr val="2F2B20"/>
                </a:solidFill>
                <a:cs typeface="Arial" panose="020B0604020202020204" pitchFamily="34" charset="0"/>
              </a:rPr>
              <a:t>Montagen</a:t>
            </a:r>
          </a:p>
        </p:txBody>
      </p:sp>
      <p:sp>
        <p:nvSpPr>
          <p:cNvPr id="2077" name="Text Box 54"/>
          <p:cNvSpPr txBox="1">
            <a:spLocks noChangeArrowheads="1"/>
          </p:cNvSpPr>
          <p:nvPr/>
        </p:nvSpPr>
        <p:spPr bwMode="auto">
          <a:xfrm rot="16200000">
            <a:off x="7462044" y="3882231"/>
            <a:ext cx="1943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r>
              <a:rPr lang="da-DK" altLang="da-DK" dirty="0">
                <a:solidFill>
                  <a:srgbClr val="2F2B20"/>
                </a:solidFill>
                <a:cs typeface="Arial" panose="020B0604020202020204" pitchFamily="34" charset="0"/>
              </a:rPr>
              <a:t>Kantine/rengøring</a:t>
            </a:r>
          </a:p>
        </p:txBody>
      </p:sp>
      <p:sp>
        <p:nvSpPr>
          <p:cNvPr id="2078" name="Line 60"/>
          <p:cNvSpPr>
            <a:spLocks noChangeShapeType="1"/>
          </p:cNvSpPr>
          <p:nvPr/>
        </p:nvSpPr>
        <p:spPr bwMode="auto">
          <a:xfrm flipH="1" flipV="1">
            <a:off x="8451850" y="1466851"/>
            <a:ext cx="0" cy="422275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>
              <a:defRPr/>
            </a:pPr>
            <a:endParaRPr lang="da-DK">
              <a:solidFill>
                <a:srgbClr val="2F2B20"/>
              </a:solidFill>
              <a:cs typeface="Arial" panose="020B0604020202020204" pitchFamily="34" charset="0"/>
            </a:endParaRPr>
          </a:p>
        </p:txBody>
      </p:sp>
      <p:sp>
        <p:nvSpPr>
          <p:cNvPr id="2079" name="Oval 62"/>
          <p:cNvSpPr>
            <a:spLocks noChangeArrowheads="1"/>
          </p:cNvSpPr>
          <p:nvPr/>
        </p:nvSpPr>
        <p:spPr bwMode="auto">
          <a:xfrm>
            <a:off x="9099550" y="836614"/>
            <a:ext cx="1296988" cy="1152525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rgbClr val="777777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endParaRPr lang="da-DK" altLang="da-DK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080" name="Text Box 63"/>
          <p:cNvSpPr txBox="1">
            <a:spLocks noChangeArrowheads="1"/>
          </p:cNvSpPr>
          <p:nvPr/>
        </p:nvSpPr>
        <p:spPr bwMode="auto">
          <a:xfrm>
            <a:off x="9331325" y="958851"/>
            <a:ext cx="839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r>
              <a:rPr lang="da-DK" altLang="da-DK" sz="1000">
                <a:solidFill>
                  <a:srgbClr val="2F2B20"/>
                </a:solidFill>
                <a:cs typeface="Arial" panose="020B0604020202020204" pitchFamily="34" charset="0"/>
              </a:rPr>
              <a:t>Økonomi, styring, resultater,HR og borger adm.</a:t>
            </a:r>
          </a:p>
        </p:txBody>
      </p:sp>
      <p:sp>
        <p:nvSpPr>
          <p:cNvPr id="2081" name="Text Box 64"/>
          <p:cNvSpPr txBox="1">
            <a:spLocks noChangeArrowheads="1"/>
          </p:cNvSpPr>
          <p:nvPr/>
        </p:nvSpPr>
        <p:spPr bwMode="auto">
          <a:xfrm>
            <a:off x="3575051" y="1412875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r>
              <a:rPr lang="da-DK" altLang="da-DK">
                <a:solidFill>
                  <a:srgbClr val="2F2B20"/>
                </a:solidFill>
                <a:cs typeface="Arial" panose="020B0604020202020204" pitchFamily="34" charset="0"/>
              </a:rPr>
              <a:t>Beskæftigelses-området</a:t>
            </a:r>
          </a:p>
        </p:txBody>
      </p:sp>
      <p:sp>
        <p:nvSpPr>
          <p:cNvPr id="2082" name="Text Box 66"/>
          <p:cNvSpPr txBox="1">
            <a:spLocks noChangeArrowheads="1"/>
          </p:cNvSpPr>
          <p:nvPr/>
        </p:nvSpPr>
        <p:spPr bwMode="auto">
          <a:xfrm>
            <a:off x="7499351" y="1570039"/>
            <a:ext cx="1165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endParaRPr lang="da-DK" altLang="da-DK">
              <a:solidFill>
                <a:srgbClr val="2F2B20"/>
              </a:solidFill>
              <a:cs typeface="Arial" panose="020B0604020202020204" pitchFamily="34" charset="0"/>
            </a:endParaRPr>
          </a:p>
        </p:txBody>
      </p:sp>
      <p:sp>
        <p:nvSpPr>
          <p:cNvPr id="2083" name="Text Box 67"/>
          <p:cNvSpPr txBox="1">
            <a:spLocks noChangeArrowheads="1"/>
          </p:cNvSpPr>
          <p:nvPr/>
        </p:nvSpPr>
        <p:spPr bwMode="auto">
          <a:xfrm>
            <a:off x="7135814" y="1466851"/>
            <a:ext cx="12442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77777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r>
              <a:rPr lang="da-DK" altLang="da-DK">
                <a:solidFill>
                  <a:srgbClr val="2F2B20"/>
                </a:solidFill>
                <a:cs typeface="Arial" panose="020B0604020202020204" pitchFamily="34" charset="0"/>
              </a:rPr>
              <a:t>Socialområdet</a:t>
            </a:r>
          </a:p>
        </p:txBody>
      </p:sp>
      <p:sp>
        <p:nvSpPr>
          <p:cNvPr id="2" name="Tekstboks 1"/>
          <p:cNvSpPr txBox="1"/>
          <p:nvPr/>
        </p:nvSpPr>
        <p:spPr>
          <a:xfrm>
            <a:off x="6888164" y="1087439"/>
            <a:ext cx="1963737" cy="369887"/>
          </a:xfrm>
          <a:prstGeom prst="rect">
            <a:avLst/>
          </a:prstGeom>
          <a:solidFill>
            <a:schemeClr val="accent1"/>
          </a:solidFill>
          <a:ln>
            <a:solidFill>
              <a:schemeClr val="bg2">
                <a:alpha val="92000"/>
              </a:schemeClr>
            </a:solidFill>
          </a:ln>
        </p:spPr>
        <p:txBody>
          <a:bodyPr>
            <a:spAutoFit/>
          </a:bodyPr>
          <a:lstStyle/>
          <a:p>
            <a:pPr defTabSz="457200">
              <a:defRPr/>
            </a:pPr>
            <a:r>
              <a:rPr lang="da-DK" dirty="0">
                <a:solidFill>
                  <a:srgbClr val="2F2B20"/>
                </a:solidFill>
                <a:cs typeface="Arial" panose="020B0604020202020204" pitchFamily="34" charset="0"/>
              </a:rPr>
              <a:t>Afdelingsleder </a:t>
            </a:r>
          </a:p>
        </p:txBody>
      </p:sp>
      <p:cxnSp>
        <p:nvCxnSpPr>
          <p:cNvPr id="17444" name="Lige pilforbindelse 3"/>
          <p:cNvCxnSpPr>
            <a:cxnSpLocks noChangeShapeType="1"/>
          </p:cNvCxnSpPr>
          <p:nvPr/>
        </p:nvCxnSpPr>
        <p:spPr bwMode="auto">
          <a:xfrm flipH="1" flipV="1">
            <a:off x="5900738" y="1076326"/>
            <a:ext cx="863600" cy="136525"/>
          </a:xfrm>
          <a:prstGeom prst="straightConnector1">
            <a:avLst/>
          </a:prstGeom>
          <a:noFill/>
          <a:ln w="28575" algn="ctr">
            <a:solidFill>
              <a:srgbClr val="777777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6" name="Line 60"/>
          <p:cNvSpPr>
            <a:spLocks noChangeShapeType="1"/>
          </p:cNvSpPr>
          <p:nvPr/>
        </p:nvSpPr>
        <p:spPr bwMode="auto">
          <a:xfrm flipH="1" flipV="1">
            <a:off x="8599489" y="1563689"/>
            <a:ext cx="466725" cy="1587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>
              <a:defRPr/>
            </a:pPr>
            <a:endParaRPr lang="da-DK">
              <a:solidFill>
                <a:srgbClr val="2F2B20"/>
              </a:solidFill>
              <a:cs typeface="Arial" panose="020B0604020202020204" pitchFamily="34" charset="0"/>
            </a:endParaRPr>
          </a:p>
        </p:txBody>
      </p:sp>
      <p:sp>
        <p:nvSpPr>
          <p:cNvPr id="2087" name="Line 60"/>
          <p:cNvSpPr>
            <a:spLocks noChangeShapeType="1"/>
          </p:cNvSpPr>
          <p:nvPr/>
        </p:nvSpPr>
        <p:spPr bwMode="auto">
          <a:xfrm flipV="1">
            <a:off x="5448300" y="1354139"/>
            <a:ext cx="0" cy="611187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>
              <a:defRPr/>
            </a:pPr>
            <a:endParaRPr lang="da-DK">
              <a:solidFill>
                <a:srgbClr val="2F2B20"/>
              </a:solidFill>
              <a:cs typeface="Arial" panose="020B0604020202020204" pitchFamily="34" charset="0"/>
            </a:endParaRPr>
          </a:p>
        </p:txBody>
      </p:sp>
      <p:sp>
        <p:nvSpPr>
          <p:cNvPr id="2088" name="Line 60"/>
          <p:cNvSpPr>
            <a:spLocks noChangeShapeType="1"/>
          </p:cNvSpPr>
          <p:nvPr/>
        </p:nvSpPr>
        <p:spPr bwMode="auto">
          <a:xfrm flipV="1">
            <a:off x="3240088" y="1363663"/>
            <a:ext cx="0" cy="60960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>
              <a:defRPr/>
            </a:pPr>
            <a:endParaRPr lang="da-DK">
              <a:solidFill>
                <a:srgbClr val="2F2B20"/>
              </a:solidFill>
              <a:cs typeface="Arial" panose="020B0604020202020204" pitchFamily="34" charset="0"/>
            </a:endParaRPr>
          </a:p>
        </p:txBody>
      </p:sp>
      <p:sp>
        <p:nvSpPr>
          <p:cNvPr id="42" name="Tekstboks 3"/>
          <p:cNvSpPr txBox="1">
            <a:spLocks noChangeArrowheads="1"/>
          </p:cNvSpPr>
          <p:nvPr/>
        </p:nvSpPr>
        <p:spPr bwMode="auto">
          <a:xfrm rot="16200000">
            <a:off x="8489951" y="3959226"/>
            <a:ext cx="1720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>
              <a:defRPr/>
            </a:pPr>
            <a:r>
              <a:rPr lang="da-DK" altLang="da-DK" dirty="0">
                <a:solidFill>
                  <a:srgbClr val="2F2B20"/>
                </a:solidFill>
                <a:cs typeface="Arial" panose="020B0604020202020204" pitchFamily="34" charset="0"/>
              </a:rPr>
              <a:t>Eksterne BB</a:t>
            </a:r>
          </a:p>
        </p:txBody>
      </p:sp>
      <p:cxnSp>
        <p:nvCxnSpPr>
          <p:cNvPr id="5" name="Lige forbindelse 4"/>
          <p:cNvCxnSpPr/>
          <p:nvPr/>
        </p:nvCxnSpPr>
        <p:spPr>
          <a:xfrm>
            <a:off x="9088439" y="2919414"/>
            <a:ext cx="22225" cy="263207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95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ntinuerlig">
  <a:themeElements>
    <a:clrScheme name="Kontinuerlig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ont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inuerlig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Kontinuerlig</vt:lpstr>
      <vt:lpstr>Organisationsplan CBR</vt:lpstr>
    </vt:vector>
  </TitlesOfParts>
  <Company>Randers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Organisationsplan CBR</dc:title>
  <dc:creator>Thomas Borup</dc:creator>
  <cp:lastModifiedBy>Annette H Engelbret-Pedersen</cp:lastModifiedBy>
  <cp:revision>2</cp:revision>
  <dcterms:created xsi:type="dcterms:W3CDTF">2019-03-11T08:03:22Z</dcterms:created>
  <dcterms:modified xsi:type="dcterms:W3CDTF">2024-01-10T12:42:56Z</dcterms:modified>
</cp:coreProperties>
</file>